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7" r:id="rId12"/>
    <p:sldId id="275" r:id="rId13"/>
    <p:sldId id="269" r:id="rId14"/>
    <p:sldId id="270" r:id="rId15"/>
    <p:sldId id="271" r:id="rId16"/>
    <p:sldId id="272" r:id="rId17"/>
    <p:sldId id="273" r:id="rId18"/>
    <p:sldId id="276" r:id="rId19"/>
    <p:sldId id="274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CC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468" y="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D50BB-9D3A-4E95-9EAD-DD7FC29951EA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E8C0D-94C0-4184-910F-7515CE6767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7345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D50BB-9D3A-4E95-9EAD-DD7FC29951EA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E8C0D-94C0-4184-910F-7515CE6767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3979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D50BB-9D3A-4E95-9EAD-DD7FC29951EA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E8C0D-94C0-4184-910F-7515CE6767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36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D50BB-9D3A-4E95-9EAD-DD7FC29951EA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E8C0D-94C0-4184-910F-7515CE6767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3631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D50BB-9D3A-4E95-9EAD-DD7FC29951EA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E8C0D-94C0-4184-910F-7515CE6767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912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D50BB-9D3A-4E95-9EAD-DD7FC29951EA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E8C0D-94C0-4184-910F-7515CE6767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3323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D50BB-9D3A-4E95-9EAD-DD7FC29951EA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E8C0D-94C0-4184-910F-7515CE6767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440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D50BB-9D3A-4E95-9EAD-DD7FC29951EA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E8C0D-94C0-4184-910F-7515CE6767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2556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D50BB-9D3A-4E95-9EAD-DD7FC29951EA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E8C0D-94C0-4184-910F-7515CE6767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608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D50BB-9D3A-4E95-9EAD-DD7FC29951EA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E8C0D-94C0-4184-910F-7515CE6767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8482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D50BB-9D3A-4E95-9EAD-DD7FC29951EA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E8C0D-94C0-4184-910F-7515CE6767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732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chemeClr val="tx2">
                <a:lumMod val="20000"/>
                <a:lumOff val="80000"/>
                <a:alpha val="96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D50BB-9D3A-4E95-9EAD-DD7FC29951EA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DE8C0D-94C0-4184-910F-7515CE6767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4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2-tub-ru.yandex.net/i?id=874e96de52e334823e346786bd444c87-l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782" y="0"/>
            <a:ext cx="10321923" cy="6881284"/>
          </a:xfrm>
          <a:prstGeom prst="rect">
            <a:avLst/>
          </a:prstGeom>
          <a:solidFill>
            <a:srgbClr val="FF99CC"/>
          </a:solidFill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8344" y="5399314"/>
            <a:ext cx="11480800" cy="934657"/>
          </a:xfrm>
          <a:solidFill>
            <a:srgbClr val="FF99CC"/>
          </a:solidFill>
          <a:ln w="38100">
            <a:solidFill>
              <a:srgbClr val="FF3399"/>
            </a:solidFill>
          </a:ln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 уберечь детей от «групп смерти»?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94419" y="6357257"/>
            <a:ext cx="9973581" cy="500742"/>
          </a:xfrm>
        </p:spPr>
        <p:txBody>
          <a:bodyPr/>
          <a:lstStyle/>
          <a:p>
            <a:r>
              <a:rPr lang="ru-RU" b="1" dirty="0" smtClean="0"/>
              <a:t>Подготовила: </a:t>
            </a:r>
            <a:r>
              <a:rPr lang="ru-RU" dirty="0" smtClean="0"/>
              <a:t>педагог-психолог Бажан Яна Анатольевна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483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333829"/>
            <a:ext cx="11049000" cy="3439885"/>
          </a:xfrm>
        </p:spPr>
        <p:txBody>
          <a:bodyPr>
            <a:normAutofit lnSpcReduction="10000"/>
          </a:bodyPr>
          <a:lstStyle/>
          <a:p>
            <a:pPr marL="0" lvl="0" indent="0" algn="ctr">
              <a:buNone/>
            </a:pPr>
            <a:r>
              <a:rPr lang="ru-RU" sz="4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Засилье </a:t>
            </a:r>
            <a:r>
              <a:rPr lang="ru-RU" sz="44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слов на букву «С</a:t>
            </a:r>
            <a:r>
              <a:rPr lang="ru-RU" sz="4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</a:t>
            </a:r>
            <a:endParaRPr lang="ru-RU" sz="4400" b="1" dirty="0">
              <a:solidFill>
                <a:srgbClr val="7030A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«смерть», «самоубийство», «страх» и т. п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4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Фото рельс, уплывающего парохода, удаляющегося человека в приглушенных серых </a:t>
            </a:r>
            <a:r>
              <a:rPr lang="ru-RU" sz="4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тонах. </a:t>
            </a:r>
            <a:endParaRPr lang="ru-RU" sz="4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https://im1-tub-ru.yandex.net/i?id=9315d9b1f86d307e45cc2d9b3bfbce2c-l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461" y="3694443"/>
            <a:ext cx="3928534" cy="2946401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im3-tub-ru.yandex.net/i?id=10f03cdb41df6da06194def85f50537e-l&amp;n=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8018" y="3809999"/>
            <a:ext cx="3048000" cy="3048001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://static.diary.ru/userdir/1/9/1/5/1915150/5937346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45019" y="3661519"/>
            <a:ext cx="3985910" cy="299250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85442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www.psy-music.ru/_nw/7/421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27630" y="2287008"/>
            <a:ext cx="3125253" cy="3002445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</p:pic>
      <p:pic>
        <p:nvPicPr>
          <p:cNvPr id="4104" name="Picture 8" descr="http://i60.fastpic.ru/big/2014/0312/13/0138f4d741e9a0fb5f61915ade1302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21230" y="787791"/>
            <a:ext cx="3073822" cy="3101486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</p:pic>
      <p:pic>
        <p:nvPicPr>
          <p:cNvPr id="4098" name="Picture 2" descr="https://www.goabase.net/pic/20081003luminopolisformerlythesynergyprojec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5083" y="3249439"/>
            <a:ext cx="3376247" cy="3376247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821744" y="322923"/>
            <a:ext cx="6786489" cy="858764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Психоделическая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музыка.</a:t>
            </a:r>
            <a:b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9388" y="1266092"/>
            <a:ext cx="10515600" cy="1336431"/>
          </a:xfrm>
        </p:spPr>
        <p:txBody>
          <a:bodyPr>
            <a:normAutofit fontScale="25000" lnSpcReduction="20000"/>
          </a:bodyPr>
          <a:lstStyle/>
          <a:p>
            <a:pPr marL="0" lvl="0" indent="0" algn="ctr">
              <a:buNone/>
            </a:pPr>
            <a:r>
              <a:rPr lang="ru-RU" sz="128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2800" b="1" dirty="0">
              <a:solidFill>
                <a:srgbClr val="7030A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Psynergy</a:t>
            </a:r>
            <a:r>
              <a:rPr lang="ru-RU" sz="1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Project</a:t>
            </a:r>
            <a:r>
              <a:rPr lang="ru-RU" sz="1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1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Twisted</a:t>
            </a:r>
            <a:r>
              <a:rPr lang="ru-RU" sz="1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Mind</a:t>
            </a:r>
            <a:r>
              <a:rPr lang="ru-RU" sz="1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1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Beatroots</a:t>
            </a:r>
            <a:r>
              <a:rPr lang="ru-RU" sz="1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и </a:t>
            </a:r>
            <a:r>
              <a:rPr lang="ru-RU" sz="1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др.</a:t>
            </a:r>
          </a:p>
          <a:p>
            <a:pPr marL="0" indent="0">
              <a:buNone/>
            </a:pPr>
            <a:endParaRPr 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lvl="0" indent="0" algn="ctr">
              <a:buNone/>
            </a:pPr>
            <a:endParaRPr lang="ru-RU" sz="4400" b="1" dirty="0" smtClean="0">
              <a:solidFill>
                <a:srgbClr val="7030A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buNone/>
            </a:pPr>
            <a:endParaRPr lang="ru-RU" sz="4400" b="1" dirty="0" smtClean="0">
              <a:solidFill>
                <a:srgbClr val="7030A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buNone/>
            </a:pPr>
            <a:endParaRPr lang="ru-RU" sz="4400" b="1" dirty="0" smtClean="0">
              <a:solidFill>
                <a:srgbClr val="7030A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buNone/>
            </a:pPr>
            <a:endParaRPr lang="ru-RU" sz="4400" b="1" dirty="0" smtClean="0">
              <a:solidFill>
                <a:srgbClr val="7030A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buNone/>
            </a:pPr>
            <a:endParaRPr lang="ru-RU" sz="4400" b="1" dirty="0" smtClean="0">
              <a:solidFill>
                <a:srgbClr val="7030A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buNone/>
            </a:pPr>
            <a:endParaRPr lang="ru-RU" sz="4400" b="1" dirty="0" smtClean="0">
              <a:solidFill>
                <a:srgbClr val="7030A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buNone/>
            </a:pPr>
            <a:endParaRPr lang="ru-RU" sz="4400" b="1" dirty="0" smtClean="0">
              <a:solidFill>
                <a:srgbClr val="7030A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buNone/>
            </a:pPr>
            <a:r>
              <a:rPr lang="ru-RU" sz="4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102" name="Picture 6" descr="http://www.topcollection.org/album-images/vol1009/528/528769/2362666-big/Twisted-Minds-From-Hell-Vol-1-cover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53262" y="3608363"/>
            <a:ext cx="3249636" cy="3249637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3498401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365125"/>
            <a:ext cx="11005457" cy="941161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Изобилие фраз о бессмысленности жизни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6400" y="1175657"/>
            <a:ext cx="11292114" cy="5001306"/>
          </a:xfrm>
        </p:spPr>
        <p:txBody>
          <a:bodyPr>
            <a:normAutofit fontScale="92500" lnSpcReduction="10000"/>
          </a:bodyPr>
          <a:lstStyle/>
          <a:p>
            <a:pPr marL="0" lvl="0" indent="0" algn="ctr">
              <a:buNone/>
            </a:pPr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4800" dirty="0" smtClean="0">
              <a:solidFill>
                <a:srgbClr val="7030A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«Вы всё-таки человек, и я человек, а человеком быть — это чувствовать боль»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 Марина Цветаева 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</a:t>
            </a:r>
            <a:endParaRPr lang="ru-RU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«Люди и созданы для того, чтобы мучить друг друга»         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Ф. Достоевский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«Все, что греховное, что ненастоящее, — это временное, это подделка, это смерть!»                                                  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протоиерей Андрей </a:t>
            </a:r>
            <a:r>
              <a:rPr lang="ru-RU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Лемешонок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3829" y="391886"/>
            <a:ext cx="11567885" cy="613954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4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хештеге</a:t>
            </a:r>
            <a:r>
              <a:rPr lang="ru-RU" sz="44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— символичные слова </a:t>
            </a:r>
            <a:endParaRPr lang="ru-RU" sz="4400" b="1" dirty="0" smtClean="0">
              <a:solidFill>
                <a:srgbClr val="7030A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44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логотипы «групп смерти</a:t>
            </a:r>
            <a:r>
              <a:rPr lang="ru-RU" sz="4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»)</a:t>
            </a:r>
            <a:endParaRPr lang="ru-RU" sz="4400" b="1" dirty="0">
              <a:solidFill>
                <a:srgbClr val="7030A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b="1" u="sng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b="1" u="sng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Хэштег</a:t>
            </a:r>
            <a:r>
              <a:rPr lang="ru-RU" sz="24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(метка) </a:t>
            </a:r>
            <a:r>
              <a:rPr lang="ru-RU" sz="24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 пометки или тега, используемый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микроблогах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социальных сетях, облегчающий поиск сообщений по теме или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содержанию.</a:t>
            </a:r>
            <a:endParaRPr lang="ru-RU" sz="2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4400" dirty="0" smtClean="0">
              <a:solidFill>
                <a:srgbClr val="000000"/>
              </a:solidFill>
              <a:latin typeface="Helvetica" panose="020B0604020202020204" pitchFamily="34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ru-RU" sz="4400" dirty="0" smtClean="0">
                <a:solidFill>
                  <a:srgbClr val="000000"/>
                </a:solidFill>
                <a:latin typeface="Helvetica" panose="020B0604020202020204" pitchFamily="34" charset="0"/>
                <a:ea typeface="Calibri" panose="020F0502020204030204" pitchFamily="34" charset="0"/>
              </a:rPr>
              <a:t>#</a:t>
            </a:r>
            <a:r>
              <a:rPr lang="ru-RU" sz="4400" dirty="0" err="1" smtClean="0">
                <a:solidFill>
                  <a:srgbClr val="000000"/>
                </a:solidFill>
                <a:latin typeface="Helvetica" panose="020B0604020202020204" pitchFamily="34" charset="0"/>
                <a:ea typeface="Calibri" panose="020F0502020204030204" pitchFamily="34" charset="0"/>
              </a:rPr>
              <a:t>морекитов</a:t>
            </a:r>
            <a:r>
              <a:rPr lang="ru-RU" sz="4400" dirty="0" smtClean="0">
                <a:solidFill>
                  <a:srgbClr val="000000"/>
                </a:solidFill>
                <a:latin typeface="Helvetica" panose="020B0604020202020204" pitchFamily="34" charset="0"/>
                <a:ea typeface="Calibri" panose="020F0502020204030204" pitchFamily="34" charset="0"/>
              </a:rPr>
              <a:t>, #</a:t>
            </a:r>
            <a:r>
              <a:rPr lang="ru-RU" sz="4400" dirty="0" err="1" smtClean="0">
                <a:solidFill>
                  <a:srgbClr val="000000"/>
                </a:solidFill>
                <a:latin typeface="Helvetica" panose="020B0604020202020204" pitchFamily="34" charset="0"/>
                <a:ea typeface="Calibri" panose="020F0502020204030204" pitchFamily="34" charset="0"/>
              </a:rPr>
              <a:t>тихийдом</a:t>
            </a:r>
            <a:r>
              <a:rPr lang="ru-RU" sz="4400" dirty="0" smtClean="0">
                <a:solidFill>
                  <a:srgbClr val="000000"/>
                </a:solidFill>
                <a:latin typeface="Helvetica" panose="020B0604020202020204" pitchFamily="34" charset="0"/>
                <a:ea typeface="Calibri" panose="020F0502020204030204" pitchFamily="34" charset="0"/>
              </a:rPr>
              <a:t>, </a:t>
            </a:r>
          </a:p>
          <a:p>
            <a:pPr marL="0" indent="0" algn="ctr">
              <a:buNone/>
            </a:pPr>
            <a:r>
              <a:rPr lang="ru-RU" sz="4400" dirty="0" smtClean="0">
                <a:solidFill>
                  <a:srgbClr val="000000"/>
                </a:solidFill>
                <a:latin typeface="Helvetica" panose="020B0604020202020204" pitchFamily="34" charset="0"/>
                <a:ea typeface="Calibri" panose="020F0502020204030204" pitchFamily="34" charset="0"/>
              </a:rPr>
              <a:t>#</a:t>
            </a:r>
            <a:r>
              <a:rPr lang="ru-RU" sz="4400" dirty="0" err="1" smtClean="0">
                <a:solidFill>
                  <a:srgbClr val="000000"/>
                </a:solidFill>
                <a:latin typeface="Helvetica" panose="020B0604020202020204" pitchFamily="34" charset="0"/>
                <a:ea typeface="Calibri" panose="020F0502020204030204" pitchFamily="34" charset="0"/>
              </a:rPr>
              <a:t>мертвыедуши</a:t>
            </a:r>
            <a:r>
              <a:rPr lang="ru-RU" sz="4400" dirty="0" smtClean="0">
                <a:solidFill>
                  <a:srgbClr val="000000"/>
                </a:solidFill>
                <a:latin typeface="Helvetica" panose="020B0604020202020204" pitchFamily="34" charset="0"/>
                <a:ea typeface="Calibri" panose="020F0502020204030204" pitchFamily="34" charset="0"/>
              </a:rPr>
              <a:t>, #</a:t>
            </a:r>
            <a:r>
              <a:rPr lang="ru-RU" sz="4400" dirty="0" err="1" smtClean="0">
                <a:solidFill>
                  <a:srgbClr val="000000"/>
                </a:solidFill>
                <a:latin typeface="Helvetica" panose="020B0604020202020204" pitchFamily="34" charset="0"/>
                <a:ea typeface="Calibri" panose="020F0502020204030204" pitchFamily="34" charset="0"/>
              </a:rPr>
              <a:t>ня,пока</a:t>
            </a:r>
            <a:r>
              <a:rPr lang="ru-RU" sz="4400" dirty="0" smtClean="0">
                <a:solidFill>
                  <a:srgbClr val="000000"/>
                </a:solidFill>
                <a:latin typeface="Helvetica" panose="020B0604020202020204" pitchFamily="34" charset="0"/>
                <a:ea typeface="Calibri" panose="020F0502020204030204" pitchFamily="34" charset="0"/>
              </a:rPr>
              <a:t> и др.</a:t>
            </a:r>
          </a:p>
          <a:p>
            <a:pPr marL="0" indent="0" algn="ctr">
              <a:buNone/>
            </a:pPr>
            <a:r>
              <a:rPr lang="en-US" sz="4400" dirty="0">
                <a:solidFill>
                  <a:srgbClr val="000000"/>
                </a:solidFill>
                <a:latin typeface="Helvetica" panose="020B0604020202020204" pitchFamily="34" charset="0"/>
                <a:ea typeface="Calibri" panose="020F0502020204030204" pitchFamily="34" charset="0"/>
              </a:rPr>
              <a:t>#</a:t>
            </a:r>
            <a:r>
              <a:rPr lang="ru-RU" sz="4400" dirty="0" smtClean="0">
                <a:solidFill>
                  <a:srgbClr val="000000"/>
                </a:solidFill>
                <a:latin typeface="Helvetica" panose="020B0604020202020204" pitchFamily="34" charset="0"/>
                <a:ea typeface="Calibri" panose="020F0502020204030204" pitchFamily="34" charset="0"/>
              </a:rPr>
              <a:t>f57</a:t>
            </a:r>
            <a:r>
              <a:rPr lang="ru-RU" sz="4400" dirty="0">
                <a:solidFill>
                  <a:srgbClr val="000000"/>
                </a:solidFill>
                <a:latin typeface="Helvetica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n-US" sz="4400" dirty="0" smtClean="0">
                <a:solidFill>
                  <a:srgbClr val="000000"/>
                </a:solidFill>
                <a:latin typeface="Helvetica" panose="020B0604020202020204" pitchFamily="34" charset="0"/>
                <a:ea typeface="Calibri" panose="020F0502020204030204" pitchFamily="34" charset="0"/>
              </a:rPr>
              <a:t>#</a:t>
            </a:r>
            <a:r>
              <a:rPr lang="ru-RU" sz="4400" dirty="0" smtClean="0">
                <a:solidFill>
                  <a:srgbClr val="000000"/>
                </a:solidFill>
                <a:latin typeface="Helvetica" panose="020B0604020202020204" pitchFamily="34" charset="0"/>
                <a:ea typeface="Calibri" panose="020F0502020204030204" pitchFamily="34" charset="0"/>
              </a:rPr>
              <a:t>f58</a:t>
            </a:r>
            <a:r>
              <a:rPr lang="ru-RU" sz="4400" dirty="0">
                <a:solidFill>
                  <a:srgbClr val="000000"/>
                </a:solidFill>
                <a:latin typeface="Helvetica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n-US" sz="4400" dirty="0" smtClean="0">
                <a:solidFill>
                  <a:srgbClr val="000000"/>
                </a:solidFill>
                <a:latin typeface="Helvetica" panose="020B0604020202020204" pitchFamily="34" charset="0"/>
                <a:ea typeface="Calibri" panose="020F0502020204030204" pitchFamily="34" charset="0"/>
              </a:rPr>
              <a:t>#</a:t>
            </a:r>
            <a:r>
              <a:rPr lang="ru-RU" sz="4400" dirty="0" smtClean="0">
                <a:solidFill>
                  <a:srgbClr val="000000"/>
                </a:solidFill>
                <a:latin typeface="Helvetica" panose="020B0604020202020204" pitchFamily="34" charset="0"/>
                <a:ea typeface="Calibri" panose="020F0502020204030204" pitchFamily="34" charset="0"/>
              </a:rPr>
              <a:t>d28 </a:t>
            </a:r>
            <a:r>
              <a:rPr lang="ru-RU" sz="4400" dirty="0">
                <a:solidFill>
                  <a:srgbClr val="000000"/>
                </a:solidFill>
                <a:latin typeface="Helvetica" panose="020B0604020202020204" pitchFamily="34" charset="0"/>
                <a:ea typeface="Calibri" panose="020F0502020204030204" pitchFamily="34" charset="0"/>
              </a:rPr>
              <a:t>и т. п</a:t>
            </a:r>
            <a:r>
              <a:rPr lang="ru-RU" sz="4400" dirty="0" smtClean="0">
                <a:solidFill>
                  <a:srgbClr val="000000"/>
                </a:solidFill>
                <a:latin typeface="Helvetica" panose="020B0604020202020204" pitchFamily="34" charset="0"/>
                <a:ea typeface="Calibri" panose="020F0502020204030204" pitchFamily="34" charset="0"/>
              </a:rPr>
              <a:t>.</a:t>
            </a:r>
            <a:endParaRPr lang="ru-RU" sz="4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1604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685" y="725714"/>
            <a:ext cx="11466286" cy="783772"/>
          </a:xfrm>
        </p:spPr>
        <p:txBody>
          <a:bodyPr>
            <a:normAutofit fontScale="90000"/>
          </a:bodyPr>
          <a:lstStyle/>
          <a:p>
            <a:pPr marL="457200" algn="ctr">
              <a:lnSpc>
                <a:spcPct val="107000"/>
              </a:lnSpc>
              <a:spcAft>
                <a:spcPts val="800"/>
              </a:spcAft>
            </a:pPr>
            <a:r>
              <a:rPr lang="ru-RU" sz="4000" b="1" dirty="0" smtClean="0">
                <a:solidFill>
                  <a:srgbClr val="C00000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Ребёнок </a:t>
            </a:r>
            <a:r>
              <a:rPr lang="ru-RU" sz="4000" b="1" dirty="0">
                <a:solidFill>
                  <a:srgbClr val="C00000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вступил в опасное </a:t>
            </a:r>
            <a:r>
              <a:rPr lang="ru-RU" sz="4000" b="1" dirty="0" smtClean="0">
                <a:solidFill>
                  <a:srgbClr val="C00000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сообщество: </a:t>
            </a:r>
            <a:r>
              <a:rPr lang="ru-RU" sz="4000" b="1" dirty="0">
                <a:solidFill>
                  <a:srgbClr val="C00000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четыре тревожных сигнала.</a:t>
            </a:r>
            <a:r>
              <a:rPr lang="ru-RU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1887" y="1509486"/>
            <a:ext cx="11466284" cy="2409371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9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Ребенок резко становится послушным, но «</a:t>
            </a:r>
            <a:r>
              <a:rPr lang="ru-RU" sz="9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отрешённым».</a:t>
            </a:r>
          </a:p>
          <a:p>
            <a:pPr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9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Меняется режим дня.</a:t>
            </a:r>
          </a:p>
          <a:p>
            <a:pPr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9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Подросток вялый и постоянно не высыпается</a:t>
            </a:r>
            <a:r>
              <a:rPr lang="ru-RU" sz="9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9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Активные постоянно повторяющиеся рисунки.</a:t>
            </a:r>
            <a:r>
              <a:rPr lang="ru-RU" dirty="0">
                <a:solidFill>
                  <a:srgbClr val="000000"/>
                </a:solidFill>
                <a:latin typeface="Helvetica" panose="020B0604020202020204" pitchFamily="34" charset="0"/>
                <a:ea typeface="Calibri" panose="020F0502020204030204" pitchFamily="34" charset="0"/>
              </a:rPr>
              <a:t/>
            </a:r>
            <a:br>
              <a:rPr lang="ru-RU" dirty="0">
                <a:solidFill>
                  <a:srgbClr val="000000"/>
                </a:solidFill>
                <a:latin typeface="Helvetica" panose="020B0604020202020204" pitchFamily="34" charset="0"/>
                <a:ea typeface="Calibri" panose="020F0502020204030204" pitchFamily="34" charset="0"/>
              </a:rPr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8" y="3754585"/>
            <a:ext cx="4005944" cy="2878443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  <p:pic>
        <p:nvPicPr>
          <p:cNvPr id="5128" name="Picture 8" descr="http://s017.radikal.ru/i400/1605/ac/97cf4c1d97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7406" y="3753686"/>
            <a:ext cx="2879342" cy="2879342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http://sound-gallery.ru/uploads/images/najtivihod_kiti_umiraut_v_luzhah_benzin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0152" y="3753686"/>
            <a:ext cx="4800886" cy="2879342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2115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57" y="365125"/>
            <a:ext cx="11493305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C00000"/>
                </a:solidFill>
              </a:rPr>
              <a:t>Подросток готов совершить самоубийство. 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Признаки: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49305" y="1603717"/>
            <a:ext cx="7835705" cy="2152357"/>
          </a:xfrm>
        </p:spPr>
        <p:txBody>
          <a:bodyPr/>
          <a:lstStyle/>
          <a:p>
            <a:r>
              <a:rPr lang="ru-RU" dirty="0" smtClean="0"/>
              <a:t>Грустные мысли в постах на </a:t>
            </a:r>
            <a:r>
              <a:rPr lang="ru-RU" dirty="0" err="1" smtClean="0"/>
              <a:t>соцстраничке</a:t>
            </a:r>
            <a:r>
              <a:rPr lang="ru-RU" dirty="0" smtClean="0"/>
              <a:t>.</a:t>
            </a:r>
          </a:p>
          <a:p>
            <a:r>
              <a:rPr lang="ru-RU" dirty="0" smtClean="0"/>
              <a:t>Появились на теле увечья (царапины, надрезы).</a:t>
            </a:r>
          </a:p>
          <a:p>
            <a:r>
              <a:rPr lang="ru-RU" dirty="0" smtClean="0"/>
              <a:t>Начинает раздаривать вещи.</a:t>
            </a:r>
          </a:p>
          <a:p>
            <a:r>
              <a:rPr lang="ru-RU" dirty="0" smtClean="0"/>
              <a:t>Открыто заявляет о своей скорой смерти.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026" name="Picture 2" descr="http://izhlife.ru/uploads/posts/2012-02/1329402940_2.jpg"/>
          <p:cNvPicPr>
            <a:picLocks noChangeAspect="1" noChangeArrowheads="1"/>
          </p:cNvPicPr>
          <p:nvPr/>
        </p:nvPicPr>
        <p:blipFill rotWithShape="1">
          <a:blip r:embed="rId2" cstate="print"/>
          <a:srcRect l="25008" r="17266"/>
          <a:stretch/>
        </p:blipFill>
        <p:spPr bwMode="auto">
          <a:xfrm>
            <a:off x="5947620" y="1520136"/>
            <a:ext cx="5995200" cy="4981575"/>
          </a:xfrm>
          <a:prstGeom prst="rect">
            <a:avLst/>
          </a:prstGeom>
          <a:noFill/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29"/>
          <a:stretch/>
        </p:blipFill>
        <p:spPr>
          <a:xfrm>
            <a:off x="188686" y="1520136"/>
            <a:ext cx="5758934" cy="49815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Picture 4" descr="http://163gorod.ru/sites/116kzn.ru/files/styles/news-img-full/public/2015/11/Uch-nie-smogli-viyasnit-vozdeys.jpg?itok=J4gT4-F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98910" y="239149"/>
            <a:ext cx="4436012" cy="3327009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34287" y="984104"/>
            <a:ext cx="4141763" cy="985373"/>
          </a:xfrm>
          <a:solidFill>
            <a:schemeClr val="accent6">
              <a:lumMod val="60000"/>
              <a:lumOff val="40000"/>
            </a:schemeClr>
          </a:solidFill>
          <a:ln w="38100">
            <a:solidFill>
              <a:srgbClr val="C00000"/>
            </a:solidFill>
          </a:ln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 же делать?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0137" y="3412867"/>
            <a:ext cx="8667931" cy="3222172"/>
          </a:xfrm>
          <a:solidFill>
            <a:schemeClr val="accent6">
              <a:lumMod val="60000"/>
              <a:lumOff val="40000"/>
            </a:schemeClr>
          </a:solidFill>
          <a:ln w="28575">
            <a:solidFill>
              <a:srgbClr val="C00000"/>
            </a:solidFill>
          </a:ln>
        </p:spPr>
        <p:txBody>
          <a:bodyPr>
            <a:normAutofit lnSpcReduction="10000"/>
          </a:bodyPr>
          <a:lstStyle/>
          <a:p>
            <a:r>
              <a:rPr lang="ru-RU" dirty="0" smtClean="0"/>
              <a:t> Проверяйте историю посещения ресурсов через браузер. </a:t>
            </a:r>
          </a:p>
          <a:p>
            <a:r>
              <a:rPr lang="ru-RU" dirty="0" smtClean="0"/>
              <a:t> Спрашивайте, в каких </a:t>
            </a:r>
            <a:r>
              <a:rPr lang="ru-RU" dirty="0" err="1" smtClean="0"/>
              <a:t>соцсетях</a:t>
            </a:r>
            <a:r>
              <a:rPr lang="ru-RU" dirty="0" smtClean="0"/>
              <a:t> он любит больше «</a:t>
            </a:r>
            <a:r>
              <a:rPr lang="ru-RU" dirty="0" err="1" smtClean="0"/>
              <a:t>тусоваться</a:t>
            </a:r>
            <a:r>
              <a:rPr lang="ru-RU" dirty="0" smtClean="0"/>
              <a:t>»  и где бывают его сверстники.   </a:t>
            </a:r>
          </a:p>
          <a:p>
            <a:r>
              <a:rPr lang="ru-RU" dirty="0" smtClean="0"/>
              <a:t> Проявляйте интерес к чувствам ребёнка.  </a:t>
            </a:r>
          </a:p>
          <a:p>
            <a:r>
              <a:rPr lang="ru-RU" dirty="0" smtClean="0"/>
              <a:t>Ищите альтернативные интересы.</a:t>
            </a:r>
          </a:p>
          <a:p>
            <a:pPr lvl="0"/>
            <a:r>
              <a:rPr lang="ru-RU" dirty="0" smtClean="0"/>
              <a:t>Попросите помощи у специалистов:   </a:t>
            </a:r>
            <a:r>
              <a:rPr lang="ru-RU" b="1" dirty="0" smtClean="0"/>
              <a:t>8-800-2000-122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27650" name="Picture 2" descr="http://chatt-fm.hdsb.ca/~1weatherhea1/0FBEEB89-00009092.9/shocked-woman.jpg"/>
          <p:cNvPicPr>
            <a:picLocks noChangeAspect="1" noChangeArrowheads="1"/>
          </p:cNvPicPr>
          <p:nvPr/>
        </p:nvPicPr>
        <p:blipFill>
          <a:blip r:embed="rId3" cstate="print"/>
          <a:srcRect l="7250" t="10831" r="8503"/>
          <a:stretch>
            <a:fillRect/>
          </a:stretch>
        </p:blipFill>
        <p:spPr bwMode="auto">
          <a:xfrm>
            <a:off x="196948" y="337625"/>
            <a:ext cx="2278966" cy="254801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5493" y="266651"/>
            <a:ext cx="3649394" cy="1097915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Запрещено!!!</a:t>
            </a:r>
            <a:endParaRPr lang="ru-RU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9151" y="1561514"/>
            <a:ext cx="11114649" cy="4994031"/>
          </a:xfrm>
          <a:ln>
            <a:solidFill>
              <a:schemeClr val="accent2">
                <a:lumMod val="75000"/>
              </a:schemeClr>
            </a:solidFill>
          </a:ln>
        </p:spPr>
        <p:txBody>
          <a:bodyPr>
            <a:normAutofit lnSpcReduction="10000"/>
          </a:bodyPr>
          <a:lstStyle/>
          <a:p>
            <a:r>
              <a:rPr lang="ru-RU" dirty="0" smtClean="0"/>
              <a:t>Требовать от ребёнка пароль от </a:t>
            </a:r>
            <a:r>
              <a:rPr lang="ru-RU" dirty="0" err="1" smtClean="0"/>
              <a:t>соцсетей</a:t>
            </a:r>
            <a:r>
              <a:rPr lang="ru-RU" dirty="0" smtClean="0"/>
              <a:t> или просить показать его сообщения.</a:t>
            </a:r>
          </a:p>
          <a:p>
            <a:pPr lvl="0"/>
            <a:r>
              <a:rPr lang="ru-RU" dirty="0" smtClean="0"/>
              <a:t>Шпионить за ребенком.</a:t>
            </a:r>
          </a:p>
          <a:p>
            <a:pPr lvl="0"/>
            <a:r>
              <a:rPr lang="ru-RU" dirty="0" smtClean="0"/>
              <a:t>Употреблять фразы (даже в ссоре): </a:t>
            </a:r>
          </a:p>
          <a:p>
            <a:pPr lvl="0">
              <a:buNone/>
            </a:pPr>
            <a:r>
              <a:rPr lang="ru-RU" i="1" dirty="0" smtClean="0">
                <a:solidFill>
                  <a:schemeClr val="accent6">
                    <a:lumMod val="50000"/>
                  </a:schemeClr>
                </a:solidFill>
              </a:rPr>
              <a:t>«Из-за тебя у меня болит голова», </a:t>
            </a:r>
          </a:p>
          <a:p>
            <a:pPr lvl="0">
              <a:buNone/>
            </a:pPr>
            <a:r>
              <a:rPr lang="ru-RU" i="1" dirty="0" smtClean="0">
                <a:solidFill>
                  <a:schemeClr val="accent6">
                    <a:lumMod val="50000"/>
                  </a:schemeClr>
                </a:solidFill>
              </a:rPr>
              <a:t>«Своим поведением ты доведешь меня до больницы»,</a:t>
            </a:r>
          </a:p>
          <a:p>
            <a:pPr lvl="0">
              <a:buNone/>
            </a:pPr>
            <a:r>
              <a:rPr lang="ru-RU" i="1" dirty="0" smtClean="0">
                <a:solidFill>
                  <a:schemeClr val="accent6">
                    <a:lumMod val="50000"/>
                  </a:schemeClr>
                </a:solidFill>
              </a:rPr>
              <a:t> «Как тебе не стыдно, ты мать довел до слез!» и т. п. </a:t>
            </a:r>
          </a:p>
          <a:p>
            <a:pPr lvl="0"/>
            <a:r>
              <a:rPr lang="ru-RU" dirty="0" smtClean="0"/>
              <a:t>Лезть в душу, задавая вопросы, которые в вашей семье раньше не практиковались: </a:t>
            </a:r>
          </a:p>
          <a:p>
            <a:pPr lvl="0">
              <a:buNone/>
            </a:pPr>
            <a:r>
              <a:rPr lang="ru-RU" i="1" dirty="0" smtClean="0">
                <a:solidFill>
                  <a:schemeClr val="accent6">
                    <a:lumMod val="50000"/>
                  </a:schemeClr>
                </a:solidFill>
              </a:rPr>
              <a:t>«Как дела на личном фронте?», </a:t>
            </a:r>
          </a:p>
          <a:p>
            <a:pPr lvl="0">
              <a:buNone/>
            </a:pPr>
            <a:r>
              <a:rPr lang="ru-RU" i="1" dirty="0" smtClean="0">
                <a:solidFill>
                  <a:schemeClr val="accent6">
                    <a:lumMod val="50000"/>
                  </a:schemeClr>
                </a:solidFill>
              </a:rPr>
              <a:t>«У тебя уже был секс с этой девочкой?» и т. п. </a:t>
            </a:r>
          </a:p>
          <a:p>
            <a:endParaRPr lang="ru-RU" i="1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964" y="234497"/>
            <a:ext cx="11493304" cy="781504"/>
          </a:xfr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Формы неправильного воспитания в семье</a:t>
            </a:r>
            <a:endParaRPr lang="ru-RU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6401" y="1248228"/>
            <a:ext cx="11654970" cy="5341257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Гипоопека</a:t>
            </a:r>
            <a:r>
              <a:rPr lang="ru-RU" dirty="0" smtClean="0"/>
              <a:t> - дефицит внимания со стороны взрослых –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40 %.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Безнадзорность</a:t>
            </a:r>
            <a:r>
              <a:rPr lang="ru-RU" dirty="0" smtClean="0"/>
              <a:t> - отсутствие или недостаточность контроля за поведением и занятиями детей со стороны родителей; отчуждение самих детей от семьи –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20 %. 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Эмоциональная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депривация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smtClean="0"/>
              <a:t>- состояние, которое возникает в тех случаях, когда человеку не предоставляется возможности удовлетворить свои базовые, жизненные потребности в течение того времени и в той мере, в какой ему это необходимо, в т.ч. потребность в любви, контакте с родителями –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25 %.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Отвержение</a:t>
            </a:r>
            <a:r>
              <a:rPr lang="ru-RU" dirty="0" smtClean="0"/>
              <a:t> — это вид воспитания, при котором ребенок является как бы обузой для своих родителей –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10 %. </a:t>
            </a:r>
          </a:p>
          <a:p>
            <a:pPr marL="514350" indent="-514350">
              <a:buFont typeface="+mj-lt"/>
              <a:buAutoNum type="arabicPeriod"/>
            </a:pPr>
            <a:endParaRPr lang="ru-RU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4285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0" name="Picture 4" descr="https://cdn.idntimes.com/content-images/post/20151109/idpahlwn_600x4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8118" y="1821767"/>
            <a:ext cx="7554350" cy="5036233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52690" y="365125"/>
            <a:ext cx="6302326" cy="1325563"/>
          </a:xfr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Протяни руку помощи!</a:t>
            </a:r>
            <a:endParaRPr lang="ru-RU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ugranow.ru/wp-content/uploads/2014/02/%D0%BA%D0%BE%D0%BD%D1%82%D0%B0%D0%BA%D1%8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579" y="179068"/>
            <a:ext cx="5670002" cy="3600451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im3-tub-ru.yandex.net/i?id=dfeb6687f16eb7c8dc43689607b15615-l&amp;n=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756" y="179069"/>
            <a:ext cx="5247292" cy="3600451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content.foto.mail.ru/mail/foks063/_blogs/i-159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8436" y="3977640"/>
            <a:ext cx="5619748" cy="2697480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4939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http://i13.kanobu.ru/r/f267a8ca68c8660c3f9b1f991f9b2289/1040x-/u.kanobu.ru/editor/images/47/34f47cb8-eee0-455b-8393-4680aaff70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1010" y="186257"/>
            <a:ext cx="4741046" cy="3560095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s00.yaplakal.com/pics/pics_original/6/1/4/778141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86257"/>
            <a:ext cx="3476840" cy="5239183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://s00.yaplakal.com/pics/pics_preview/5/5/2/774525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5159" y="2956560"/>
            <a:ext cx="6174757" cy="3733800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0552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5770" y="365125"/>
            <a:ext cx="11702869" cy="1067435"/>
          </a:xfrm>
          <a:solidFill>
            <a:srgbClr val="FF99CC"/>
          </a:solidFill>
          <a:ln w="38100">
            <a:solidFill>
              <a:schemeClr val="accent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«ВНИМАНИЕ! Если вы хотите вступить в группу, то у вас должен быть указан возраст 18 и более лет, либо не указан вообще»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56560" y="1783080"/>
            <a:ext cx="5516880" cy="4892041"/>
          </a:xfrm>
        </p:spPr>
        <p:txBody>
          <a:bodyPr/>
          <a:lstStyle/>
          <a:p>
            <a:pPr marL="0" indent="0" algn="ctr">
              <a:lnSpc>
                <a:spcPts val="1575"/>
              </a:lnSpc>
              <a:spcBef>
                <a:spcPts val="750"/>
              </a:spcBef>
              <a:spcAft>
                <a:spcPts val="750"/>
              </a:spcAft>
              <a:buNone/>
            </a:pP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Названия групп: </a:t>
            </a:r>
          </a:p>
          <a:p>
            <a:pPr marL="0" indent="0">
              <a:lnSpc>
                <a:spcPts val="1575"/>
              </a:lnSpc>
              <a:spcBef>
                <a:spcPts val="750"/>
              </a:spcBef>
              <a:spcAft>
                <a:spcPts val="750"/>
              </a:spcAft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f57 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1575"/>
              </a:lnSpc>
              <a:spcBef>
                <a:spcPts val="750"/>
              </a:spcBef>
              <a:spcAft>
                <a:spcPts val="750"/>
              </a:spcAft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f58 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1575"/>
              </a:lnSpc>
              <a:spcBef>
                <a:spcPts val="750"/>
              </a:spcBef>
              <a:spcAft>
                <a:spcPts val="750"/>
              </a:spcAft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тихийдом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1575"/>
              </a:lnSpc>
              <a:spcBef>
                <a:spcPts val="750"/>
              </a:spcBef>
              <a:spcAft>
                <a:spcPts val="750"/>
              </a:spcAft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рина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1575"/>
              </a:lnSpc>
              <a:spcBef>
                <a:spcPts val="750"/>
              </a:spcBef>
              <a:spcAft>
                <a:spcPts val="750"/>
              </a:spcAft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няпока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1575"/>
              </a:lnSpc>
              <a:spcBef>
                <a:spcPts val="750"/>
              </a:spcBef>
              <a:spcAft>
                <a:spcPts val="750"/>
              </a:spcAft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киты 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1575"/>
              </a:lnSpc>
              <a:spcBef>
                <a:spcPts val="750"/>
              </a:spcBef>
              <a:spcAft>
                <a:spcPts val="750"/>
              </a:spcAft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ru-RU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морекитов</a:t>
            </a:r>
            <a:endParaRPr lang="en-US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1575"/>
              </a:lnSpc>
              <a:spcBef>
                <a:spcPts val="750"/>
              </a:spcBef>
              <a:spcAft>
                <a:spcPts val="750"/>
              </a:spcAft>
              <a:buNone/>
            </a:pP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ru-RU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синийкит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1575"/>
              </a:lnSpc>
              <a:spcBef>
                <a:spcPts val="750"/>
              </a:spcBef>
              <a:spcAft>
                <a:spcPts val="750"/>
              </a:spcAft>
              <a:buNone/>
            </a:pP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ru-RU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ищукуратора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1575"/>
              </a:lnSpc>
              <a:spcBef>
                <a:spcPts val="750"/>
              </a:spcBef>
              <a:spcAft>
                <a:spcPts val="750"/>
              </a:spcAft>
              <a:buNone/>
            </a:pP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разбуди меня в 4:20</a:t>
            </a:r>
          </a:p>
          <a:p>
            <a:pPr marL="0" indent="0">
              <a:lnSpc>
                <a:spcPts val="1575"/>
              </a:lnSpc>
              <a:spcBef>
                <a:spcPts val="750"/>
              </a:spcBef>
              <a:spcAft>
                <a:spcPts val="750"/>
              </a:spcAft>
              <a:buNone/>
            </a:pP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ru-RU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млечныйпуть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1575"/>
              </a:lnSpc>
              <a:spcBef>
                <a:spcPts val="750"/>
              </a:spcBef>
              <a:spcAft>
                <a:spcPts val="750"/>
              </a:spcAft>
              <a:buNone/>
            </a:pP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1575"/>
              </a:lnSpc>
              <a:spcBef>
                <a:spcPts val="750"/>
              </a:spcBef>
              <a:spcAft>
                <a:spcPts val="750"/>
              </a:spcAft>
              <a:buNone/>
            </a:pP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1575"/>
              </a:lnSpc>
              <a:spcBef>
                <a:spcPts val="750"/>
              </a:spcBef>
              <a:spcAft>
                <a:spcPts val="750"/>
              </a:spcAft>
              <a:buNone/>
            </a:pP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0126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semyafamily.ru/fotografii/semya77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8733" y="35061"/>
            <a:ext cx="3281320" cy="219192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9220" name="Picture 4" descr="https://im1-tub-ru.yandex.net/i?id=100e0567fb026ec5fc4a56a3ffc62a58-l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98228" y="53708"/>
            <a:ext cx="3240040" cy="215462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9222" name="Picture 6" descr="http://kcsonkad.ucoz.ru/2/article-2166635-13D1835D000005DC-427_1024x615_larg.jpg"/>
          <p:cNvPicPr>
            <a:picLocks noChangeAspect="1" noChangeArrowheads="1"/>
          </p:cNvPicPr>
          <p:nvPr/>
        </p:nvPicPr>
        <p:blipFill>
          <a:blip r:embed="rId4" cstate="print"/>
          <a:srcRect l="10713"/>
          <a:stretch>
            <a:fillRect/>
          </a:stretch>
        </p:blipFill>
        <p:spPr bwMode="auto">
          <a:xfrm>
            <a:off x="8613142" y="2407500"/>
            <a:ext cx="3277772" cy="220479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9224" name="Picture 8" descr="http://usel.az/image/data/Family_Playing_Board_Game-625x416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9135" y="2337731"/>
            <a:ext cx="3250918" cy="216381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9226" name="Picture 10" descr="http://penkova.dou20.edumsko.ru/uploads/3000/10573/persona/folders/articles.44372.m.jpg?146295944412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01507" y="4742192"/>
            <a:ext cx="3236761" cy="215722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9228" name="Picture 12" descr="https://im2-tub-ru.yandex.net/i?id=83cccfcdf7fcf27554a08b3656674224-l&amp;n=13"/>
          <p:cNvPicPr>
            <a:picLocks noChangeAspect="1" noChangeArrowheads="1"/>
          </p:cNvPicPr>
          <p:nvPr/>
        </p:nvPicPr>
        <p:blipFill>
          <a:blip r:embed="rId7" cstate="print"/>
          <a:srcRect b="7671"/>
          <a:stretch>
            <a:fillRect/>
          </a:stretch>
        </p:blipFill>
        <p:spPr bwMode="auto">
          <a:xfrm>
            <a:off x="317506" y="4612291"/>
            <a:ext cx="3305078" cy="228712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9230" name="Picture 14" descr="https://im1-tub-ru.yandex.net/i?id=881efe62c194ecc81b305b8751c34433-l&amp;n=1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613142" y="4780127"/>
            <a:ext cx="3242656" cy="207787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9232" name="AutoShape 16" descr="http://ru.stockfresh.com/thumbs/monkey_business/4326577_%D0%BC%D0%BE%D0%BB%D0%BE%D0%B4%D1%8B%D0%B5-%D1%81%D0%B5%D0%BC%D1%8C%D0%B8-%D0%BB%D1%8B%D0%B6%D0%BD%D1%8B%D1%85-%D0%BE%D1%82%D0%BF%D1%83%D1%81%D0%BA-%D0%B4%D0%B5%D1%82%D0%B5%D0%B9-%D1%81%D1%87%D0%B0%D1%81%D1%82%D0%BB%D0%B8%D0%B2%D1%8B%D0%BC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34" name="Picture 18" descr="http://etsphoto.ru/photocache/8f/8fe28937452b51c1ac08484b394694d5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613142" y="98596"/>
            <a:ext cx="3242656" cy="215868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9236" name="Picture 20" descr="http://files.magicnet.ee/magic_news/magicnet.ee_dir0013/photo_81212424324532455454545460.jpg"/>
          <p:cNvPicPr>
            <a:picLocks noChangeAspect="1" noChangeArrowheads="1"/>
          </p:cNvPicPr>
          <p:nvPr/>
        </p:nvPicPr>
        <p:blipFill rotWithShape="1">
          <a:blip r:embed="rId10" cstate="print"/>
          <a:srcRect t="12680" b="2009"/>
          <a:stretch/>
        </p:blipFill>
        <p:spPr bwMode="auto">
          <a:xfrm>
            <a:off x="4398228" y="2456772"/>
            <a:ext cx="3240040" cy="210624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31163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7680" y="624840"/>
            <a:ext cx="11384280" cy="5552123"/>
          </a:xfrm>
        </p:spPr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 распознать опасную группу в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соцсетях</a:t>
            </a: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ru-RU" sz="4000" dirty="0" smtClean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 делать, если у подростка появились резкие и несвойственные этому возрасту изменения</a:t>
            </a: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ru-RU" sz="4000" dirty="0" smtClean="0">
              <a:solidFill>
                <a:schemeClr val="accent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 предпринять, если он попал под влияние суицидального сообщества?</a:t>
            </a:r>
            <a:endParaRPr lang="ru-RU" sz="4000" dirty="0" smtClean="0">
              <a:solidFill>
                <a:schemeClr val="accent6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2750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2160" y="213361"/>
            <a:ext cx="7909560" cy="1112519"/>
          </a:xfrm>
          <a:solidFill>
            <a:srgbClr val="FF99CC"/>
          </a:solidFill>
          <a:ln w="38100">
            <a:solidFill>
              <a:schemeClr val="accent2">
                <a:lumMod val="50000"/>
              </a:schemeClr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 распознать опасную группу?</a:t>
            </a:r>
            <a:endParaRPr lang="ru-RU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00" y="1508760"/>
            <a:ext cx="11826240" cy="53492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4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имволика богов.</a:t>
            </a:r>
          </a:p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12" y="2748143"/>
            <a:ext cx="4223999" cy="3379199"/>
          </a:xfrm>
          <a:prstGeom prst="rect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</p:pic>
      <p:pic>
        <p:nvPicPr>
          <p:cNvPr id="1026" name="Picture 2" descr="http://s00.yaplakal.com/pics/pics_preview/5/5/2/774525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79" t="9739" r="4731" b="8755"/>
          <a:stretch/>
        </p:blipFill>
        <p:spPr bwMode="auto">
          <a:xfrm>
            <a:off x="4897288" y="2256972"/>
            <a:ext cx="2888344" cy="4361542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4" descr="https://s00.yaplakal.com/pics/pics_original/4/9/1/7752194.jpg"/>
          <p:cNvSpPr>
            <a:spLocks noChangeAspect="1" noChangeArrowheads="1"/>
          </p:cNvSpPr>
          <p:nvPr/>
        </p:nvSpPr>
        <p:spPr bwMode="auto">
          <a:xfrm>
            <a:off x="155574" y="-144463"/>
            <a:ext cx="2079625" cy="2079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Picture 2" descr="https://opennov.ru/files/styles/node_full_width/public/news/d6d26d28998df25e.jpg?itok=IZbiSwzT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39" r="26109" b="18883"/>
          <a:stretch/>
        </p:blipFill>
        <p:spPr bwMode="auto">
          <a:xfrm>
            <a:off x="8174081" y="2748143"/>
            <a:ext cx="3555277" cy="3458261"/>
          </a:xfrm>
          <a:prstGeom prst="rect">
            <a:avLst/>
          </a:prstGeom>
          <a:noFill/>
          <a:ln w="3810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0034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435428"/>
            <a:ext cx="11495313" cy="6278563"/>
          </a:xfrm>
        </p:spPr>
        <p:txBody>
          <a:bodyPr/>
          <a:lstStyle/>
          <a:p>
            <a:pPr marL="0" lvl="0" indent="0" algn="ctr">
              <a:buNone/>
            </a:pPr>
            <a:r>
              <a:rPr lang="ru-RU" sz="40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Изображения </a:t>
            </a:r>
            <a:r>
              <a:rPr lang="ru-RU" sz="40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ножей, лезвий, бритвы, шрамов, надрезов и капель крови на белом </a:t>
            </a:r>
            <a:r>
              <a:rPr lang="ru-RU" sz="40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фоне.</a:t>
            </a:r>
          </a:p>
          <a:p>
            <a:pPr marL="0" lvl="0" indent="0">
              <a:buNone/>
            </a:pP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2056" name="Picture 8" descr="https://im0-tub-ru.yandex.net/i?id=393f24d4c7b4d54931ccc185fce5eebc-l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135" y="2305676"/>
            <a:ext cx="2804166" cy="3744292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s.poembook.ru/theme/20/16/4f/facb0be6cc40fe2f8388c975a2b62cc890e3d2b4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4203" y="1699305"/>
            <a:ext cx="4572000" cy="3124201"/>
          </a:xfrm>
          <a:prstGeom prst="rect">
            <a:avLst/>
          </a:prstGeom>
          <a:noFill/>
          <a:ln w="9525">
            <a:solidFill>
              <a:schemeClr val="accent5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i2.pinger.pl/pgr19/0d2c4e75000e89c94f49311b/krew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105" y="2709310"/>
            <a:ext cx="3792311" cy="4004681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4711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2229" y="406984"/>
            <a:ext cx="11698513" cy="6451015"/>
          </a:xfrm>
        </p:spPr>
        <p:txBody>
          <a:bodyPr/>
          <a:lstStyle/>
          <a:p>
            <a:pPr marL="0" lvl="0" indent="0" algn="ctr">
              <a:buNone/>
            </a:pPr>
            <a:r>
              <a:rPr lang="ru-RU" sz="4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Картинки </a:t>
            </a:r>
            <a:r>
              <a:rPr lang="ru-RU" sz="44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фото </a:t>
            </a:r>
            <a:endParaRPr lang="ru-RU" sz="4400" b="1" dirty="0" smtClean="0">
              <a:solidFill>
                <a:srgbClr val="7030A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buNone/>
            </a:pPr>
            <a:r>
              <a:rPr lang="ru-RU" sz="4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44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сером, </a:t>
            </a:r>
            <a:r>
              <a:rPr lang="ru-RU" sz="4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чёрном </a:t>
            </a:r>
            <a:r>
              <a:rPr lang="ru-RU" sz="44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красном </a:t>
            </a:r>
            <a:r>
              <a:rPr lang="ru-RU" sz="4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цвете</a:t>
            </a:r>
            <a:r>
              <a:rPr lang="ru-RU" sz="4400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4400" dirty="0">
              <a:solidFill>
                <a:srgbClr val="7030A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3080" name="Picture 8" descr="http://toptyumen.ru/wp-content/uploads/2016/05/1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1821" y="1930399"/>
            <a:ext cx="8399327" cy="4732015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9730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Красный и фиолетовый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670</TotalTime>
  <Words>541</Words>
  <Application>Microsoft Office PowerPoint</Application>
  <PresentationFormat>Произвольный</PresentationFormat>
  <Paragraphs>91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Как уберечь детей от «групп смерти»? </vt:lpstr>
      <vt:lpstr>Презентация PowerPoint</vt:lpstr>
      <vt:lpstr>Презентация PowerPoint</vt:lpstr>
      <vt:lpstr>«ВНИМАНИЕ! Если вы хотите вступить в группу, то у вас должен быть указан возраст 18 и более лет, либо не указан вообще»</vt:lpstr>
      <vt:lpstr>Презентация PowerPoint</vt:lpstr>
      <vt:lpstr>Презентация PowerPoint</vt:lpstr>
      <vt:lpstr>Как распознать опасную группу?</vt:lpstr>
      <vt:lpstr>Презентация PowerPoint</vt:lpstr>
      <vt:lpstr>Презентация PowerPoint</vt:lpstr>
      <vt:lpstr>Презентация PowerPoint</vt:lpstr>
      <vt:lpstr>Психоделическая музыка. </vt:lpstr>
      <vt:lpstr>Изобилие фраз о бессмысленности жизни. </vt:lpstr>
      <vt:lpstr>Презентация PowerPoint</vt:lpstr>
      <vt:lpstr>Ребёнок вступил в опасное сообщество: четыре тревожных сигнала. </vt:lpstr>
      <vt:lpstr> Подросток готов совершить самоубийство.  Признаки: </vt:lpstr>
      <vt:lpstr>Что же делать?</vt:lpstr>
      <vt:lpstr>Запрещено!!!</vt:lpstr>
      <vt:lpstr>Формы неправильного воспитания в семье</vt:lpstr>
      <vt:lpstr>Протяни руку помощи!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уберечь детей от «групп смерти» </dc:title>
  <dc:creator>Елена Юдина</dc:creator>
  <cp:lastModifiedBy>Windows User</cp:lastModifiedBy>
  <cp:revision>72</cp:revision>
  <dcterms:created xsi:type="dcterms:W3CDTF">2017-03-07T06:15:01Z</dcterms:created>
  <dcterms:modified xsi:type="dcterms:W3CDTF">2017-03-23T10:07:27Z</dcterms:modified>
</cp:coreProperties>
</file>